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6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9C1054-BC37-499E-9E81-EEE067F50741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040653E-B7BE-4054-A823-B937D7BCC6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8DD982-3CE0-4BDD-958C-7994512005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E7D7BD-70EC-415E-88A6-AD5E845B7B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96055D-8B5C-445B-AD15-243382D251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C0F107-5017-4BEA-88FA-30D93CE6BF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99DE74-A1C8-4BB7-B0A4-5C9904C959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26DE39-AAF4-4B72-9394-51E176F5E9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E33175-A6C5-461B-9086-0279A60D90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24D827-090A-47AC-905B-AE515B3B2A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44D5E4-C432-4EA4-91CA-BBD188BCF5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EECA92-4592-4DA9-809A-CFE38CE55C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236CFE-3984-4391-9204-89E96D0EB8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1BCC1D-5F58-4D0C-9465-AEB08B04E8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5F40DD-817F-41E2-A452-478758DFE8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0E8F4F-0881-4EA4-AE9F-55F24F3328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FDEEEA-419F-4787-B321-A9893D9DC2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C77705-8AF4-4851-BB6A-DEABE36D2D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43348C-E9F6-4A4B-9F6C-463D25C920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844628-D4D4-4638-A5C6-BD41031029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7F5340-5E10-469A-AE15-D7A9E265730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6E4F040-10FB-48C9-B460-ED1C287DD80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9E82E6-9B63-4A84-AC7A-13B88DC878E2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5CB010-C318-431F-96CB-01ACFD60B3A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5F94F3B-7C27-45D2-9A38-84931236174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18642F-E5EB-4023-AD7B-A22FC7D610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8341F15-ABF8-496F-A34D-45447261CF4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57112A-CD4B-4E62-B738-1EC4EB33843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5C2501-F412-4A59-85EC-F21B9FEFA21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510B1D-6F9B-4685-985C-0169B387242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C036F9-FF91-48FC-9BB1-E9A6558D685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47048F-BF7E-4AA6-BCAB-D0E4256FA13C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A68C0D-FC20-40CA-858B-BADFF550F88F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6A172C5-C442-4C3F-83E9-4D32B624C43E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54D1D37-1F60-4332-8CAB-012EA915B6AB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397F800-2C5A-489D-BB15-AEAD8226457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E68043-117F-4898-AAF8-9ACCE9D0C3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161B9B6-7F05-45E9-BC0F-F6527F500F33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F0CDC29-77DE-42CE-BF53-E06A59C7A41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411195-7228-47C3-AEF6-53098C4EAFB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316125D-AC12-4658-B6A5-430E8351A29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8280014-6659-4F3A-836E-DEC528F0F3F5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5A8C6E-BB6F-40AB-9D97-432499A78DC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601E2D6-EF4D-4E30-A978-7024FD292DF8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C3930D4-5336-4AF7-AB52-401F03947CAB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5042ABB-A37E-428A-AD87-7CB40B65B99C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6399C3-5FF8-4884-9002-5FF87A7060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700F83-8C83-45CA-A287-439B58228E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B13E0FB-7662-4CD4-9D78-E9429823E5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44ADC6A-6228-4711-ACAC-CFD2CBEE02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DFEBCA-2CFC-4E71-BEE7-90A24B7951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8F50187-A002-4A81-A54E-53DE63271E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FB19352-C179-4EE0-9C2A-26F7ABAA30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3F63FC9-5B91-46EC-BCB9-BB4C8F920C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24E14CA-E461-4220-B214-C15AEC5F40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A2DD8B-4FC9-42EF-8A11-4B30D3CD68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1A538E2-2ED3-441B-A0EA-CBDFCC0279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3245797-56DA-4C0D-B20F-B125586FFC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819806-1E84-4613-8E29-63B0CEAE21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EC9608-7A12-402C-ADFC-8439670D481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A11957A-17DB-4EC3-819D-C9EBF0F63F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2398EF-7FFC-4149-B65C-FE742179F8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AAA4904-7E82-40B7-8225-EB42B35C34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8EB349F-1048-4EBD-AFAF-CA283653AA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E79DD8B-CB29-43DC-B760-FE68DF7D65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8E37436-151D-4CD8-A1C4-76727D94F0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F50AC4F-C9F0-4F1D-B829-3907155329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110A414-5355-40BE-A0B2-C2E0F7AD3C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D28E422-5FBE-49F8-908A-A23A50B26F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128868-2F95-4EBD-A8F9-CF578BBA43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11BCD2-FEC0-41AA-9856-115AF05C22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DB239B2-9F31-4AB9-9387-4588D75823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E626745-7BF3-4E4F-9716-56272CA085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5E28F13-AEB7-4367-9C68-69F4C0451F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959A3E4-10F7-48BD-BBD2-8E575A7F8A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F0712F5-E3B8-42EF-A6E4-617AEF9664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523D0D7-FB4F-45DA-BD1A-17D6D75E2C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3A1E27A-F2C0-4EEA-8CC7-543317F394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3E3DF70-7625-411A-B0F3-4F2CBA5AA1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32E8B97-037C-4354-926C-AF7763FE5E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10F6EB-5477-4EA5-A9E1-F0CC2DF48A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7EAAB76-AAD3-4BF4-8A40-91B42D086C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34FA5B2-15F0-4C19-96C4-8FFB255899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CAF73E4-09A8-4F42-B019-790CF0ECB4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7CF7896-724E-4AD9-A78C-1A3E98797B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8734E7D-18A2-4F62-B299-B06909EC7D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DDC3D-7F2D-4568-8495-E8C4376DEE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8A8912F-D0CC-4B52-BDD2-8593DE11CDB3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2DC9BC6-031E-43A1-B817-029EAE466F2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55F3CF1-B845-4C21-93FF-7B92FEA12A6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6C7A69A-643A-4DD6-BCEE-EE4504BD571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F9A4FAA-865F-44E7-8FCC-DCABD1BA5AE0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29C64E9-C950-4C9E-B47A-63D76F2933BE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0268BA0-BA32-4C58-8EE4-3AF373A8B22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This is a 5x5 matrix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Incorporates a risk management decision to prioritize responses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These examples show there is no “correct” form of a risk matrix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They all express the idea of computing risk as a combination of likelihood and outcome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actual risks will depend on how we choose to define and classify them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That is what we need to get right in a risk assessment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5485320" y="1397160"/>
            <a:ext cx="5847480" cy="4426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Quantitative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Quantitative matrices use data to assign the frequency and outcome values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values are derived from existing data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based on some mathematical model; a regression analysis for example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model might incorporate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Analyses of historical data to predict the likelihood of an event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could be expressed as a probability of the event occurring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set of impacts on affected populations based on historical occurrences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historical records of the dollar value of damage for similar events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Results in a more comprehensive description of the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next page shows a quantified risk matrix from the liquid natural gas industry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No matter how detailed or precise the risk matrix 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doesn’t tell us how to manage risk or reduce the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Requires a standard set of concepts, procedures and strategies for responding to risk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LNG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1373400" y="954000"/>
            <a:ext cx="9751680" cy="5303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matrix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Purpose of a risk matrix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Provides a visual summary of organizational risk exposure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rank risks for treatment and monitoring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Enables stakeholder discussions by offering a common language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Useful when quantitative data are limited, such as strategic or emerging risks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it works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a risk scenario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 a likelihood rating (1–5)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 an impact rating (1–5)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Cross-reference in the matrix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Determine the risk score and risk zone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Assigning numeric values to likelihood and impact to produce a combined score for prioritization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Likelihood - probability dimension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Likelihood captures the chance that the risk will materialize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may reflect: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Historical frequency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Scenario analysis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SME judgment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Threat intelligence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Detection or failure rates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Likelihood - probability dimension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Common 5-level descriptions: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Unlikely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Possible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Likely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Almost Certain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Likelihood may be expressed qualitatively (label) or semi-quantitatively (numeric mapping)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Impact estimates the consequences if the risk occurs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 can be financial or non-financial: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Monetary loss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Reputational damage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Health and safety harm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penalties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 downtime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Typical 5-level impact scale: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Negligible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Minor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Moderate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Major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Catastrophic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scoring formula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common approach 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Score = Likelihood × Impact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Likelihood (4) × Impact (5) = 20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Scores are placed into categories such 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1–5: 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6–15: Medium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16–25: High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facilitates risk prioritization by grouping similar scenarios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Uses of risk scoring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Ranking risks for mitigation or investment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Supporting risk committees in decision-making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Triggering escalation thresholds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Simplifying complex discussions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Tracking changes over time (heat map movements)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Limitations of risk scoring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Numeric values suggest false mathematical meaning (e.g., 4×5=20 is not “twice as risky” as 2×5=10)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Likelihood and impact scales are ordinal, not ratio scales, meaning the intervals are not equal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Assigning numbers does not make qualitative judgments quantitative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Inherent Risk vs. Residual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Inherent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level of risk before applying any controls, safeguards, or mitigation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reflects a “raw” scenario assuming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 controls exist, or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Controls are completely ineffective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 of inherent risk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Understanding the natural exposure of a process or system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Prioritizing high-threat areas before analyzing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Supporting resource allocation to high-exposure domains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Inherent Risk vs. Residual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Residual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level of risk that remains after controls have been applied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Controls may include: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Preventive (firewalls, access controls)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Detective (monitoring, logging)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Corrective (backup restoration, disaster recovery)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Procedural (policies, training)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 of residual risk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Determining actual exposure after mitigation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risk is within risk appetite or tolerance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Supporting decisions on whether additional controls are needed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Inherent Risk vs. Residual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to estimate inherent vs. residual risk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 approach: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Evaluate inherent likelihood and impact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relevant controls and assess their effectiveness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Adjust likelihood and/or impact downward to derive residual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Compare inherent vs. residual risk positions in the matrix</a:t>
            </a:r>
            <a:endParaRPr b="0" lang="en-CA" sz="1800" spc="-1" strike="noStrike">
              <a:latin typeface="Nirmala UI Semilight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2193480" y="3884760"/>
            <a:ext cx="7113600" cy="1894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Pitfalls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matrices can have significant limitations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False precision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Assigning numbers (1–5) to qualitative judgments creates the illusion of mathematical validity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“4” likelihood may be interpreted as objectively higher than a “3” likelihood instead of expressing an opinion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risk score of 20 is not necessarily “twice as severe” as a score of 10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Scale intervals are unequal and subjective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creates pseudo-quantification, which can mislead stakeholders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Ordinal scale problems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Likelihood and impact categories are ordinal, not interval scales.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You cannot meaningfully add, multiply, or average them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scoring formulas (L × I) are mathematically invalid, but still widely used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Pitfalls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Matrix distortion effects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matrices often distort results because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boundaries between categories are subjective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Risks of different natures can end up with the same score.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Visual placement may hide critical tail-risk scenarios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low-frequency, catastrophic event may be scored the same as a high-frequency, moderate event, even though their real implications differ dramatically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Inconsistent SME judgments, qualitative matrices depend heavily on: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SME memory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Personal experience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Organizational culture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Introduces variability and cognitive bias, such as anchoring, availability, and optimism bias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Pitfalls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Loss of uncertainty information because mtrices force one value for likelihood and one for impact, eliminating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Ranges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Distribution shapes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Confidence levels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Quantitative methods (like Monte Carlo or FAIR) retain uncertainty, whereas matrices compress everything into a single static box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Poor support for decision-making in high-stakes environments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capital allocation, insurance decisions, business continuity planning, or cyber budgeting, matrices: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Lack financial interpretation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Cannot model tail risks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Provide insufficient detail to justify large investments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Pitfalls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389880" y="102492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False sense of objectivity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color-coded output appears authoritative, but it often: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Reflects subjective opinion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Lacks statistical basis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Oversimplifies complex systems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matrices work best as communication tools, not for rigorous measurement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73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scoring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introduces 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Risk matrix review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Risk scoring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Risk formulas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Inherent vs residual risk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6988320" y="2027520"/>
            <a:ext cx="4471920" cy="3087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Rating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events are evaluated along two dimensions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Events have a </a:t>
            </a:r>
            <a:r>
              <a:rPr b="0" i="1" lang="en-CA" sz="1800" spc="-1" strike="noStrike">
                <a:latin typeface="Nirmala UI Semilight"/>
              </a:rPr>
              <a:t>probability</a:t>
            </a:r>
            <a:r>
              <a:rPr b="0" lang="en-CA" sz="1800" spc="-1" strike="noStrike">
                <a:latin typeface="Nirmala UI Semilight"/>
              </a:rPr>
              <a:t> of occurring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 chance of a hurricane making landfall in Boston MA this year is very unlikely”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There is a good chance a hurricane will make landfall in Florida this year”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Events have </a:t>
            </a:r>
            <a:r>
              <a:rPr b="0" i="1" lang="en-CA" sz="1800" spc="-1" strike="noStrike">
                <a:latin typeface="Nirmala UI Semilight"/>
              </a:rPr>
              <a:t>outcomes</a:t>
            </a:r>
            <a:r>
              <a:rPr b="0" lang="en-CA" sz="1800" spc="-1" strike="noStrike">
                <a:latin typeface="Nirmala UI Semilight"/>
              </a:rPr>
              <a:t> that tell us how negative the impacts of the events could be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Both dimensions can be quantitative or qualitative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“</a:t>
            </a:r>
            <a:r>
              <a:rPr b="0" i="1" lang="en-CA" sz="1800" spc="-1" strike="noStrike">
                <a:latin typeface="Nirmala UI Semilight"/>
              </a:rPr>
              <a:t>There is a 45% chance of a hurricane hitting Miami that would cause between $400 million  and $800 million in property damage”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“</a:t>
            </a:r>
            <a:r>
              <a:rPr b="0" i="1" lang="en-CA" sz="1800" spc="-1" strike="noStrike">
                <a:latin typeface="Nirmala UI Semilight"/>
              </a:rPr>
              <a:t>There is a moderate chance of a hurricane hitting Miami that would cause high levels of property damage”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Qualitative measures are often good enough for informal risk evaluation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primary goal of risk evaluation is to rank the severity of risks in order to prioritize which ones we should address first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Ranking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 prioritize risks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have to “pick our targets”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 can’t do everything, so we will have to ignore some risks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ones we ignore should be either very unlikely to occur or have a very minor impact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typical assessment for risk occurrence is a set of ranked categories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Certain: </a:t>
            </a:r>
            <a:r>
              <a:rPr b="0" lang="en-CA" sz="1400" spc="-1" strike="noStrike">
                <a:latin typeface="Nirmala UI Semilight"/>
              </a:rPr>
              <a:t>it definitely will happen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Likely: </a:t>
            </a:r>
            <a:r>
              <a:rPr b="0" lang="en-CA" sz="1400" spc="-1" strike="noStrike">
                <a:latin typeface="Nirmala UI Semilight"/>
              </a:rPr>
              <a:t> the chance the event occurring is greater than it not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Possible: </a:t>
            </a:r>
            <a:r>
              <a:rPr b="0" lang="en-CA" sz="1400" spc="-1" strike="noStrike">
                <a:latin typeface="Nirmala UI Semilight"/>
              </a:rPr>
              <a:t>even odds of it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  <a:ea typeface="Noto Sans CJK SC"/>
              </a:rPr>
              <a:t>Unlikely: </a:t>
            </a:r>
            <a:r>
              <a:rPr b="0" lang="en-CA" sz="1400" spc="-1" strike="noStrike">
                <a:latin typeface="Nirmala UI Semilight"/>
              </a:rPr>
              <a:t>the chance the event occurring is less than it not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Rare: </a:t>
            </a:r>
            <a:r>
              <a:rPr b="0" lang="en-CA" sz="1400" spc="-1" strike="noStrike">
                <a:latin typeface="Nirmala UI Semilight"/>
              </a:rPr>
              <a:t>the chance of it happening is very 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Eliminated: </a:t>
            </a:r>
            <a:r>
              <a:rPr b="0" lang="en-CA" sz="1400" spc="-1" strike="noStrike">
                <a:latin typeface="Nirmala UI Semilight"/>
              </a:rPr>
              <a:t>the event cannot occur</a:t>
            </a:r>
            <a:endParaRPr b="0" lang="en-CA" sz="1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Ranking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 assessment for outcomes is also a set of ranked categories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Catastrophic: </a:t>
            </a:r>
            <a:r>
              <a:rPr b="0" lang="en-CA" sz="1400" spc="-1" strike="noStrike">
                <a:latin typeface="Nirmala UI Semilight"/>
              </a:rPr>
              <a:t>death or permanent total disability, significant irreversible environmental impact, total loss of equipment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Critical: </a:t>
            </a:r>
            <a:r>
              <a:rPr b="0" lang="en-CA" sz="1400" spc="-1" strike="noStrike">
                <a:latin typeface="Nirmala UI Semilight"/>
              </a:rPr>
              <a:t>accident level injury resulting in hospitalization, permanent partial disability, significant reversible environmental impact, damage to equipment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Marginal: </a:t>
            </a:r>
            <a:r>
              <a:rPr b="0" lang="en-CA" sz="1400" spc="-1" strike="noStrike">
                <a:latin typeface="Nirmala UI Semilight"/>
              </a:rPr>
              <a:t>injury causing lost workdays, reversible moderate environmental impact, minor accident damage level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Minor: </a:t>
            </a:r>
            <a:r>
              <a:rPr b="0" lang="en-CA" sz="1400" spc="-1" strike="noStrike">
                <a:latin typeface="Nirmala UI Semilight"/>
              </a:rPr>
              <a:t>injury not causing lost workdays, minimal environmental impact, damage less than a minor accident level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there is no negative outcome when the event occurs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Then there is no risk because the event has no impact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Once there are rankings of the likelihood and 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 can classify the overall risk of the event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Usually taken as the informal product of the two rankings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represented by a risk matrix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matrix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  <a:ea typeface="Noto Sans CJK SC"/>
              </a:rPr>
              <a:t>Each risk can </a:t>
            </a:r>
            <a:r>
              <a:rPr b="0" lang="en-CA" sz="2000" spc="-1" strike="noStrike">
                <a:latin typeface="Nirmala UI Semilight"/>
              </a:rPr>
              <a:t>now be prioritized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</a:t>
            </a:r>
            <a:r>
              <a:rPr b="0" i="1" lang="en-CA" sz="1600" spc="-1" strike="noStrike">
                <a:latin typeface="Nirmala UI Semilight"/>
              </a:rPr>
              <a:t>very high</a:t>
            </a:r>
            <a:r>
              <a:rPr b="0" lang="en-CA" sz="1600" spc="-1" strike="noStrike">
                <a:latin typeface="Nirmala UI Semilight"/>
              </a:rPr>
              <a:t> risks are dealt with first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events are certain or likely to happen and will have severe negative impacts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generally need to be done urgently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We might not manage with the </a:t>
            </a:r>
            <a:r>
              <a:rPr b="0" i="1" lang="en-CA" sz="1600" spc="-1" strike="noStrike">
                <a:latin typeface="Nirmala UI Semilight"/>
              </a:rPr>
              <a:t>low</a:t>
            </a:r>
            <a:r>
              <a:rPr b="0" lang="en-CA" sz="1600" spc="-1" strike="noStrike">
                <a:latin typeface="Nirmala UI Semilight"/>
              </a:rPr>
              <a:t> risks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We can prioritize management of the mid-range risks based on other criteria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For example, costs of a </a:t>
            </a:r>
            <a:r>
              <a:rPr b="0" i="1" lang="en-CA" sz="1600" spc="-1" strike="noStrike">
                <a:latin typeface="Nirmala UI Semilight"/>
              </a:rPr>
              <a:t>high</a:t>
            </a:r>
            <a:r>
              <a:rPr b="0" lang="en-CA" sz="1600" spc="-1" strike="noStrike">
                <a:latin typeface="Nirmala UI Semilight"/>
              </a:rPr>
              <a:t> risk mitigation may have to be deferred because of costs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Or a </a:t>
            </a:r>
            <a:r>
              <a:rPr b="0" i="1" lang="en-CA" sz="1600" spc="-1" strike="noStrike">
                <a:latin typeface="Nirmala UI Semilight"/>
              </a:rPr>
              <a:t>medium</a:t>
            </a:r>
            <a:r>
              <a:rPr b="0" lang="en-CA" sz="1600" spc="-1" strike="noStrike">
                <a:latin typeface="Nirmala UI Semilight"/>
              </a:rPr>
              <a:t> risk may be deferred because  the skill sets to mitigate it might not be available.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Establishes a way to triage risks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6600240" y="1831320"/>
            <a:ext cx="4761360" cy="2742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A risk matrix is a visual tool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There is no official format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On the right is a common 3x3 form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The example is qualitative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Useful as a first analysis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Often uses historical data and expert opinions to come to a preliminary decision</a:t>
            </a:r>
            <a:endParaRPr b="0" lang="en-CA" sz="16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5676120" y="1566360"/>
            <a:ext cx="6028920" cy="3943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Another variant is the 4x4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This matrix assigns a numerical value for both probability and severity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This produces a risk score ranging from 16 (4 x 4) to 1 (1 X 1)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This is still qualitative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values are not computed from data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They are still ordinal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Often used to support automation and data analysis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589000" y="1578240"/>
            <a:ext cx="5682240" cy="3688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169258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2025-11-09T09:59:05Z</cp:lastPrinted>
  <dcterms:modified xsi:type="dcterms:W3CDTF">2025-12-18T13:23:17Z</dcterms:modified>
  <cp:revision>9153</cp:revision>
  <dc:subject>Risk Bootcamp</dc:subject>
  <dc:title>3. Risk Scoring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